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sldIdLst>
    <p:sldId id="256" r:id="rId2"/>
    <p:sldId id="259" r:id="rId3"/>
    <p:sldId id="260" r:id="rId4"/>
    <p:sldId id="261" r:id="rId5"/>
    <p:sldId id="262" r:id="rId6"/>
    <p:sldId id="271" r:id="rId7"/>
    <p:sldId id="290" r:id="rId8"/>
    <p:sldId id="270" r:id="rId9"/>
    <p:sldId id="268" r:id="rId10"/>
    <p:sldId id="291" r:id="rId11"/>
    <p:sldId id="292" r:id="rId12"/>
    <p:sldId id="269" r:id="rId13"/>
    <p:sldId id="273" r:id="rId14"/>
    <p:sldId id="265" r:id="rId15"/>
    <p:sldId id="266" r:id="rId16"/>
    <p:sldId id="272" r:id="rId17"/>
    <p:sldId id="275" r:id="rId18"/>
    <p:sldId id="276" r:id="rId19"/>
    <p:sldId id="277" r:id="rId20"/>
    <p:sldId id="279" r:id="rId21"/>
    <p:sldId id="278" r:id="rId22"/>
    <p:sldId id="281" r:id="rId23"/>
    <p:sldId id="283" r:id="rId24"/>
    <p:sldId id="284" r:id="rId25"/>
    <p:sldId id="285" r:id="rId26"/>
    <p:sldId id="287" r:id="rId27"/>
    <p:sldId id="324" r:id="rId28"/>
    <p:sldId id="26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FF"/>
    <a:srgbClr val="CC99FF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F638-606D-A22E-8F9F-A4A6D858E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3285779"/>
            <a:ext cx="11391065" cy="8935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4BAB1-A261-2102-CEA9-063F697A4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655762"/>
          </a:xfrm>
        </p:spPr>
        <p:txBody>
          <a:bodyPr/>
          <a:lstStyle>
            <a:lvl1pPr marL="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444445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444445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444445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444445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286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74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127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7171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171717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171717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171717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171717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17171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00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139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0541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659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)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4553849"/>
            <a:ext cx="11391065" cy="1097733"/>
          </a:xfrm>
        </p:spPr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2C68C0-E2B4-D1EE-E809-23EB837B2731}"/>
              </a:ext>
            </a:extLst>
          </p:cNvPr>
          <p:cNvSpPr txBox="1"/>
          <p:nvPr/>
        </p:nvSpPr>
        <p:spPr>
          <a:xfrm>
            <a:off x="335947" y="5102715"/>
            <a:ext cx="47361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C99FF"/>
                </a:solidFill>
              </a:rPr>
              <a:t>Upcoming</a:t>
            </a: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0 Due 11:59 pm Friday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Lab 1 Released Thursday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Reflection 2 Released Friday 6:00 pm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  <a:endParaRPr lang="en-US" sz="1600" dirty="0">
              <a:solidFill>
                <a:srgbClr val="66FF99"/>
              </a:solidFill>
            </a:endParaRPr>
          </a:p>
          <a:p>
            <a:pPr marL="285750" indent="-285750">
              <a:buClr>
                <a:srgbClr val="CC99FF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66FF99"/>
                </a:solidFill>
              </a:rPr>
              <a:t>Tutorial and Practical sessions running all week</a:t>
            </a:r>
            <a:r>
              <a:rPr lang="en-US" sz="1600" dirty="0">
                <a:solidFill>
                  <a:srgbClr val="CC99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94F5E9-89ED-D0CA-3945-195949FF5F10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0999216" y="5827037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321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239E0EA-E264-A52B-1FD2-82C216ABBB3E}"/>
              </a:ext>
            </a:extLst>
          </p:cNvPr>
          <p:cNvSpPr/>
          <p:nvPr/>
        </p:nvSpPr>
        <p:spPr>
          <a:xfrm>
            <a:off x="9511769" y="5226061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26FF60-2A5E-3B73-E468-657A8DF462C6}"/>
              </a:ext>
            </a:extLst>
          </p:cNvPr>
          <p:cNvSpPr/>
          <p:nvPr/>
        </p:nvSpPr>
        <p:spPr>
          <a:xfrm>
            <a:off x="8772346" y="3406355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75B5707-F03D-04D1-EA59-D611E2840EAC}"/>
              </a:ext>
            </a:extLst>
          </p:cNvPr>
          <p:cNvSpPr/>
          <p:nvPr/>
        </p:nvSpPr>
        <p:spPr>
          <a:xfrm>
            <a:off x="9511768" y="2383862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361DD-7486-9026-1B07-C9FAEE1458A5}"/>
              </a:ext>
            </a:extLst>
          </p:cNvPr>
          <p:cNvSpPr txBox="1"/>
          <p:nvPr/>
        </p:nvSpPr>
        <p:spPr>
          <a:xfrm>
            <a:off x="9007253" y="1898016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66FB0-6EB8-A637-8DD4-326B589E5C3D}"/>
              </a:ext>
            </a:extLst>
          </p:cNvPr>
          <p:cNvSpPr txBox="1"/>
          <p:nvPr/>
        </p:nvSpPr>
        <p:spPr>
          <a:xfrm>
            <a:off x="9190133" y="5873204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6DC39-6D7D-D2D2-72A5-EB85CAFFBA19}"/>
              </a:ext>
            </a:extLst>
          </p:cNvPr>
          <p:cNvSpPr txBox="1"/>
          <p:nvPr/>
        </p:nvSpPr>
        <p:spPr>
          <a:xfrm>
            <a:off x="7038046" y="1899865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508F0-8304-273B-9F8A-9A781BBE1D82}"/>
              </a:ext>
            </a:extLst>
          </p:cNvPr>
          <p:cNvSpPr txBox="1"/>
          <p:nvPr/>
        </p:nvSpPr>
        <p:spPr>
          <a:xfrm>
            <a:off x="7114403" y="5331497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700764-8643-D35A-3299-3191006C2AC1}"/>
              </a:ext>
            </a:extLst>
          </p:cNvPr>
          <p:cNvSpPr txBox="1"/>
          <p:nvPr/>
        </p:nvSpPr>
        <p:spPr>
          <a:xfrm>
            <a:off x="10999216" y="1851849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-15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CDDE4F-B5E6-3AD7-9816-8D5A7A2F1BE5}"/>
              </a:ext>
            </a:extLst>
          </p:cNvPr>
          <p:cNvSpPr txBox="1"/>
          <p:nvPr/>
        </p:nvSpPr>
        <p:spPr>
          <a:xfrm>
            <a:off x="10999216" y="401253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abs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6F799-D2B5-CAF8-0605-17201A976EB9}"/>
              </a:ext>
            </a:extLst>
          </p:cNvPr>
          <p:cNvSpPr txBox="1"/>
          <p:nvPr/>
        </p:nvSpPr>
        <p:spPr>
          <a:xfrm>
            <a:off x="11184486" y="5827037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3D42C-582D-5FDE-4160-FC24181296A1}"/>
              </a:ext>
            </a:extLst>
          </p:cNvPr>
          <p:cNvSpPr txBox="1"/>
          <p:nvPr/>
        </p:nvSpPr>
        <p:spPr>
          <a:xfrm>
            <a:off x="9542123" y="124018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</p:spTree>
    <p:extLst>
      <p:ext uri="{BB962C8B-B14F-4D97-AF65-F5344CB8AC3E}">
        <p14:creationId xmlns:p14="http://schemas.microsoft.com/office/powerpoint/2010/main" val="282938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C5F3A8-BE28-4182-9C18-F262314480E8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3. Back to Evaluation and Expressions</a:t>
            </a:r>
          </a:p>
        </p:txBody>
      </p:sp>
    </p:spTree>
    <p:extLst>
      <p:ext uri="{BB962C8B-B14F-4D97-AF65-F5344CB8AC3E}">
        <p14:creationId xmlns:p14="http://schemas.microsoft.com/office/powerpoint/2010/main" val="1985741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 ∗ 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sSup>
                          <m:sSup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sup>
                        </m:sSup>
                      </m:den>
                    </m:f>
                  </m:oMath>
                </a14:m>
                <a:endParaRPr lang="en-US" sz="4000" dirty="0"/>
              </a:p>
              <a:p>
                <a:r>
                  <a:rPr lang="en-US" sz="4000" dirty="0"/>
                  <a:t>where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=−20</m:t>
                    </m:r>
                  </m:oMath>
                </a14:m>
                <a:endParaRPr lang="en-US" sz="3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US" sz="3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600" dirty="0"/>
              </a:p>
              <a:p>
                <a:pPr lvl="1"/>
                <a:endParaRPr lang="en-US" sz="3600" dirty="0"/>
              </a:p>
              <a:p>
                <a:r>
                  <a:rPr lang="en-US" sz="4000" dirty="0"/>
                  <a:t>What is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4000" dirty="0"/>
                  <a:t> </a:t>
                </a:r>
                <a:r>
                  <a:rPr lang="en-US" sz="4000" dirty="0">
                    <a:solidFill>
                      <a:schemeClr val="accent6"/>
                    </a:solidFill>
                  </a:rPr>
                  <a:t>?</a:t>
                </a:r>
              </a:p>
              <a:p>
                <a:pPr lvl="1"/>
                <a:endParaRPr lang="en-US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D3FD7-ED84-4934-AB18-7867D5DB8C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5514474" cy="4835479"/>
              </a:xfrm>
              <a:blipFill>
                <a:blip r:embed="rId2"/>
                <a:stretch>
                  <a:fillRect l="-3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4. </a:t>
            </a:r>
            <a:r>
              <a:rPr lang="en-US" sz="2600" b="1" dirty="0">
                <a:solidFill>
                  <a:schemeClr val="accent6"/>
                </a:solidFill>
              </a:rPr>
              <a:t>Breakout Session 1</a:t>
            </a:r>
          </a:p>
        </p:txBody>
      </p:sp>
    </p:spTree>
    <p:extLst>
      <p:ext uri="{BB962C8B-B14F-4D97-AF65-F5344CB8AC3E}">
        <p14:creationId xmlns:p14="http://schemas.microsoft.com/office/powerpoint/2010/main" val="1346113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F3782-7893-4AA6-9F09-8CFFFC76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93" t="16208" r="4070" b="15812"/>
          <a:stretch/>
        </p:blipFill>
        <p:spPr>
          <a:xfrm>
            <a:off x="6436895" y="727514"/>
            <a:ext cx="5498433" cy="5765718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21303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Built</a:t>
            </a:r>
            <a:r>
              <a:rPr lang="en-US" dirty="0">
                <a:solidFill>
                  <a:schemeClr val="accent2"/>
                </a:solidFill>
              </a:rPr>
              <a:t>-</a:t>
            </a:r>
            <a:r>
              <a:rPr lang="en-US" dirty="0"/>
              <a:t>in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i="1" dirty="0">
                <a:solidFill>
                  <a:schemeClr val="accent6"/>
                </a:solidFill>
              </a:rPr>
              <a:t>function_name </a:t>
            </a:r>
            <a:r>
              <a:rPr lang="en-US" sz="3200" dirty="0"/>
              <a:t>is the name of the function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like sin or print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200" dirty="0"/>
          </a:p>
          <a:p>
            <a:r>
              <a:rPr lang="en-US" sz="3200" dirty="0"/>
              <a:t>Python has many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Learn more about them 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5. Built-in Functions</a:t>
            </a:r>
          </a:p>
        </p:txBody>
      </p:sp>
    </p:spTree>
    <p:extLst>
      <p:ext uri="{BB962C8B-B14F-4D97-AF65-F5344CB8AC3E}">
        <p14:creationId xmlns:p14="http://schemas.microsoft.com/office/powerpoint/2010/main" val="3831128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 Help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09336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To get information about a particular function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call </a:t>
            </a:r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and pass the function as the argument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6"/>
                </a:solidFill>
              </a:rPr>
              <a:t>help</a:t>
            </a:r>
            <a:r>
              <a:rPr lang="en-US" sz="3200" dirty="0"/>
              <a:t> is one of Python</a:t>
            </a:r>
            <a:r>
              <a:rPr lang="en-US" sz="3200" dirty="0">
                <a:solidFill>
                  <a:schemeClr val="accent2"/>
                </a:solidFill>
              </a:rPr>
              <a:t>’</a:t>
            </a:r>
            <a:r>
              <a:rPr lang="en-US" sz="3200" dirty="0"/>
              <a:t>s built</a:t>
            </a:r>
            <a:r>
              <a:rPr lang="en-US" sz="3200" dirty="0">
                <a:solidFill>
                  <a:schemeClr val="accent2"/>
                </a:solidFill>
              </a:rPr>
              <a:t>-</a:t>
            </a:r>
            <a:r>
              <a:rPr lang="en-US" sz="3200" dirty="0"/>
              <a:t>in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40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help(abs)</a:t>
            </a:r>
          </a:p>
          <a:p>
            <a:r>
              <a:rPr lang="en-US" sz="4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help(abs())</a:t>
            </a:r>
          </a:p>
          <a:p>
            <a:endParaRPr lang="en-US" sz="40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68B4E8-4B26-4A0F-A7A3-EB6ED7BADF77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6. Function Help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E988B-A94D-77F1-3DF0-029E5BC80FBE}"/>
              </a:ext>
            </a:extLst>
          </p:cNvPr>
          <p:cNvSpPr txBox="1"/>
          <p:nvPr/>
        </p:nvSpPr>
        <p:spPr>
          <a:xfrm>
            <a:off x="5448665" y="5167697"/>
            <a:ext cx="2067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Notice how we</a:t>
            </a:r>
            <a:r>
              <a:rPr lang="en-US" sz="2000" b="1" dirty="0">
                <a:solidFill>
                  <a:schemeClr val="accent3"/>
                </a:solidFill>
              </a:rPr>
              <a:t>’</a:t>
            </a:r>
            <a:r>
              <a:rPr lang="en-US" sz="2000" b="1" dirty="0">
                <a:solidFill>
                  <a:srgbClr val="FFFFFF"/>
                </a:solidFill>
              </a:rPr>
              <a:t>re not calling the function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F02A07E-688F-64D5-2968-DF67266FB467}"/>
              </a:ext>
            </a:extLst>
          </p:cNvPr>
          <p:cNvSpPr/>
          <p:nvPr/>
        </p:nvSpPr>
        <p:spPr>
          <a:xfrm rot="5400000">
            <a:off x="4771155" y="5927408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54662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2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for displaying messages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 </a:t>
            </a:r>
            <a:r>
              <a:rPr lang="en-US" sz="3600" b="1" dirty="0">
                <a:solidFill>
                  <a:schemeClr val="accent6"/>
                </a:solidFill>
              </a:rPr>
              <a:t>print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arguments can be of type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3600" dirty="0">
                <a:solidFill>
                  <a:schemeClr val="accent1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3600" dirty="0">
                <a:solidFill>
                  <a:schemeClr val="accent2"/>
                </a:solidFill>
              </a:rPr>
              <a:t>,</a:t>
            </a:r>
            <a:r>
              <a:rPr lang="en-US" sz="3600" dirty="0"/>
              <a:t> </a:t>
            </a:r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US" sz="3600" dirty="0"/>
              <a:t> and others we will discuss next week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7.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4243363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print(arguments)</a:t>
            </a:r>
          </a:p>
        </p:txBody>
      </p:sp>
    </p:spTree>
    <p:extLst>
      <p:ext uri="{BB962C8B-B14F-4D97-AF65-F5344CB8AC3E}">
        <p14:creationId xmlns:p14="http://schemas.microsoft.com/office/powerpoint/2010/main" val="11292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40905" cy="4835479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Python has a built</a:t>
            </a:r>
            <a:r>
              <a:rPr lang="en-US" sz="3600" dirty="0">
                <a:solidFill>
                  <a:schemeClr val="accent1"/>
                </a:solidFill>
              </a:rPr>
              <a:t>-</a:t>
            </a:r>
            <a:r>
              <a:rPr lang="en-US" sz="3600" dirty="0"/>
              <a:t>in function named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for reading inputs from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dirty="0"/>
              <a:t>The general form of an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call</a:t>
            </a:r>
            <a:r>
              <a:rPr lang="en-US" sz="3600" dirty="0">
                <a:solidFill>
                  <a:schemeClr val="accent2"/>
                </a:solidFill>
              </a:rPr>
              <a:t>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accent6"/>
                </a:solidFill>
              </a:rPr>
              <a:t>argument</a:t>
            </a:r>
            <a:r>
              <a:rPr lang="en-US" sz="3600" dirty="0"/>
              <a:t> is the text you want displayed to the user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i="1" dirty="0">
                <a:solidFill>
                  <a:schemeClr val="accent2"/>
                </a:solidFill>
              </a:rPr>
              <a:t>“</a:t>
            </a:r>
            <a:r>
              <a:rPr lang="en-US" sz="3200" i="1" dirty="0"/>
              <a:t>What is your name?</a:t>
            </a:r>
            <a:r>
              <a:rPr lang="en-US" sz="3200" i="1" dirty="0">
                <a:solidFill>
                  <a:schemeClr val="accent2"/>
                </a:solidFill>
              </a:rPr>
              <a:t>”</a:t>
            </a:r>
          </a:p>
          <a:p>
            <a:r>
              <a:rPr lang="en-US" sz="3600" spc="-20" dirty="0">
                <a:cs typeface="Arial"/>
              </a:rPr>
              <a:t>The v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</a:t>
            </a:r>
            <a:r>
              <a:rPr lang="en-US" sz="3600" spc="5" dirty="0">
                <a:cs typeface="Arial"/>
              </a:rPr>
              <a:t>u</a:t>
            </a:r>
            <a:r>
              <a:rPr lang="en-US" sz="3600" dirty="0">
                <a:cs typeface="Arial"/>
              </a:rPr>
              <a:t>e </a:t>
            </a:r>
            <a:r>
              <a:rPr lang="en-US" sz="3600" spc="5" dirty="0">
                <a:cs typeface="Arial"/>
              </a:rPr>
              <a:t>re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urne</a:t>
            </a:r>
            <a:r>
              <a:rPr lang="en-US" sz="3600" dirty="0">
                <a:cs typeface="Arial"/>
              </a:rPr>
              <a:t>d </a:t>
            </a:r>
            <a:r>
              <a:rPr lang="en-US" sz="3600" spc="5" dirty="0">
                <a:cs typeface="Arial"/>
              </a:rPr>
              <a:t>b</a:t>
            </a:r>
            <a:r>
              <a:rPr lang="en-US" sz="3600" dirty="0">
                <a:cs typeface="Arial"/>
              </a:rPr>
              <a:t>y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-15" dirty="0">
                <a:cs typeface="Arial"/>
              </a:rPr>
              <a:t>t</a:t>
            </a:r>
            <a:r>
              <a:rPr lang="en-US" sz="3600" spc="5" dirty="0">
                <a:cs typeface="Arial"/>
              </a:rPr>
              <a:t>h</a:t>
            </a:r>
            <a:r>
              <a:rPr lang="en-US" sz="3600" dirty="0">
                <a:cs typeface="Arial"/>
              </a:rPr>
              <a:t>e </a:t>
            </a:r>
            <a:r>
              <a:rPr lang="en-US" sz="3600" b="1" spc="-10" dirty="0">
                <a:solidFill>
                  <a:schemeClr val="accent6"/>
                </a:solidFill>
                <a:cs typeface="Courier New"/>
              </a:rPr>
              <a:t>inpu</a:t>
            </a:r>
            <a:r>
              <a:rPr lang="en-US" sz="3600" b="1" dirty="0">
                <a:solidFill>
                  <a:schemeClr val="accent6"/>
                </a:solidFill>
                <a:cs typeface="Courier New"/>
              </a:rPr>
              <a:t>t</a:t>
            </a:r>
            <a:r>
              <a:rPr lang="en-US" sz="3600" spc="-915" dirty="0">
                <a:cs typeface="Courier New"/>
              </a:rPr>
              <a:t> </a:t>
            </a:r>
            <a:r>
              <a:rPr lang="en-US" sz="3600" spc="-15" dirty="0">
                <a:cs typeface="Arial"/>
              </a:rPr>
              <a:t>f</a:t>
            </a:r>
            <a:r>
              <a:rPr lang="en-US" sz="3600" spc="5" dirty="0">
                <a:cs typeface="Arial"/>
              </a:rPr>
              <a:t>un</a:t>
            </a:r>
            <a:r>
              <a:rPr lang="en-US" sz="3600" spc="-15" dirty="0">
                <a:cs typeface="Arial"/>
              </a:rPr>
              <a:t>ct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o</a:t>
            </a:r>
            <a:r>
              <a:rPr lang="en-US" sz="3600" dirty="0">
                <a:cs typeface="Arial"/>
              </a:rPr>
              <a:t>n is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lw</a:t>
            </a:r>
            <a:r>
              <a:rPr lang="en-US" sz="3600" spc="5" dirty="0">
                <a:cs typeface="Arial"/>
              </a:rPr>
              <a:t>a</a:t>
            </a:r>
            <a:r>
              <a:rPr lang="en-US" sz="3600" dirty="0">
                <a:cs typeface="Arial"/>
              </a:rPr>
              <a:t>ys</a:t>
            </a:r>
            <a:r>
              <a:rPr lang="en-US" sz="3600" spc="-5" dirty="0">
                <a:cs typeface="Arial"/>
              </a:rPr>
              <a:t> </a:t>
            </a:r>
            <a:r>
              <a:rPr lang="en-US" sz="3600" dirty="0">
                <a:cs typeface="Arial"/>
              </a:rPr>
              <a:t>a </a:t>
            </a:r>
            <a:r>
              <a:rPr lang="en-US" sz="3600" spc="-15" dirty="0">
                <a:cs typeface="Arial"/>
              </a:rPr>
              <a:t>st</a:t>
            </a:r>
            <a:r>
              <a:rPr lang="en-US" sz="3600" spc="5" dirty="0">
                <a:cs typeface="Arial"/>
              </a:rPr>
              <a:t>r</a:t>
            </a:r>
            <a:r>
              <a:rPr lang="en-US" sz="3600" dirty="0">
                <a:cs typeface="Arial"/>
              </a:rPr>
              <a:t>i</a:t>
            </a:r>
            <a:r>
              <a:rPr lang="en-US" sz="3600" spc="5" dirty="0">
                <a:cs typeface="Arial"/>
              </a:rPr>
              <a:t>n</a:t>
            </a:r>
            <a:r>
              <a:rPr lang="en-US" sz="3600" dirty="0">
                <a:cs typeface="Arial"/>
              </a:rPr>
              <a:t>g</a:t>
            </a:r>
            <a:r>
              <a:rPr lang="en-US" sz="3600" dirty="0">
                <a:solidFill>
                  <a:schemeClr val="accent6"/>
                </a:solidFill>
                <a:cs typeface="Arial"/>
              </a:rPr>
              <a:t>.</a:t>
            </a:r>
          </a:p>
          <a:p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553FAA-A553-4EAC-B6A7-CBF38D3A1EBB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8.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9E47D-B930-4A54-B144-1C7894E46C69}"/>
              </a:ext>
            </a:extLst>
          </p:cNvPr>
          <p:cNvSpPr txBox="1"/>
          <p:nvPr/>
        </p:nvSpPr>
        <p:spPr>
          <a:xfrm>
            <a:off x="1120344" y="37861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input(argument)</a:t>
            </a:r>
          </a:p>
        </p:txBody>
      </p:sp>
    </p:spTree>
    <p:extLst>
      <p:ext uri="{BB962C8B-B14F-4D97-AF65-F5344CB8AC3E}">
        <p14:creationId xmlns:p14="http://schemas.microsoft.com/office/powerpoint/2010/main" val="765866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0F70-EFE8-4BEE-A7ED-D96F73B9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Breakout Session </a:t>
            </a:r>
            <a:r>
              <a:rPr lang="en-US" b="1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3FD7-ED84-4934-AB18-7867D5DB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4968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/>
              <a:t>Write code to print out the following text</a:t>
            </a:r>
            <a:r>
              <a:rPr lang="en-US" sz="4000" dirty="0">
                <a:solidFill>
                  <a:schemeClr val="accent2"/>
                </a:solidFill>
              </a:rPr>
              <a:t>: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r>
              <a:rPr lang="en-US" sz="3600" dirty="0"/>
              <a:t>Where you see curly brackets </a:t>
            </a:r>
            <a:r>
              <a:rPr lang="en-US" sz="3600" b="1" dirty="0">
                <a:solidFill>
                  <a:schemeClr val="accent2"/>
                </a:solidFill>
              </a:rPr>
              <a:t>{}</a:t>
            </a:r>
            <a:r>
              <a:rPr lang="en-US" sz="3600" dirty="0"/>
              <a:t> you need to use the </a:t>
            </a:r>
            <a:r>
              <a:rPr lang="en-US" sz="3600" b="1" dirty="0">
                <a:solidFill>
                  <a:schemeClr val="accent6"/>
                </a:solidFill>
              </a:rPr>
              <a:t>input</a:t>
            </a:r>
            <a:r>
              <a:rPr lang="en-US" sz="3600" dirty="0"/>
              <a:t> function to prompt the user to enter that information</a:t>
            </a:r>
            <a:r>
              <a:rPr lang="en-US" sz="36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F97C0D-FB89-4CD3-9BDC-439C93CA87B0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9. </a:t>
            </a:r>
            <a:r>
              <a:rPr lang="en-US" sz="2600" b="1" dirty="0">
                <a:solidFill>
                  <a:schemeClr val="accent6"/>
                </a:solidFill>
              </a:rPr>
              <a:t>Breakout Session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CB098-92CF-4696-9EFF-7B0816B92D3E}"/>
              </a:ext>
            </a:extLst>
          </p:cNvPr>
          <p:cNvSpPr txBox="1"/>
          <p:nvPr/>
        </p:nvSpPr>
        <p:spPr>
          <a:xfrm>
            <a:off x="1096281" y="2980046"/>
            <a:ext cx="6291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"Hello, my name is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I'm hoping to get a grade of </a:t>
            </a:r>
            <a:r>
              <a:rPr lang="en-US" sz="28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lang="en-US" sz="2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APS106 this term."</a:t>
            </a:r>
          </a:p>
        </p:txBody>
      </p:sp>
    </p:spTree>
    <p:extLst>
      <p:ext uri="{BB962C8B-B14F-4D97-AF65-F5344CB8AC3E}">
        <p14:creationId xmlns:p14="http://schemas.microsoft.com/office/powerpoint/2010/main" val="129423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A57B-21DC-4557-9D2E-36BBF1E9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50049-8F6C-4DF3-BA59-31343B21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2.1</a:t>
            </a:r>
          </a:p>
          <a:p>
            <a:pPr lvl="1"/>
            <a:r>
              <a:rPr lang="en-US" b="1" dirty="0"/>
              <a:t>Functions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input </a:t>
            </a:r>
            <a:r>
              <a:rPr lang="en-US" b="1" dirty="0">
                <a:solidFill>
                  <a:schemeClr val="accent1"/>
                </a:solidFill>
              </a:rPr>
              <a:t>&amp;</a:t>
            </a:r>
            <a:r>
              <a:rPr lang="en-US" b="1" dirty="0"/>
              <a:t> output</a:t>
            </a:r>
            <a:r>
              <a:rPr lang="en-US" b="1" dirty="0">
                <a:solidFill>
                  <a:schemeClr val="accent1"/>
                </a:solidFill>
              </a:rPr>
              <a:t>,</a:t>
            </a:r>
            <a:r>
              <a:rPr lang="en-US" b="1" dirty="0"/>
              <a:t> importing modules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2.2</a:t>
            </a:r>
          </a:p>
          <a:p>
            <a:pPr lvl="1"/>
            <a:r>
              <a:rPr lang="en-US" dirty="0"/>
              <a:t>Defining your own function</a:t>
            </a:r>
          </a:p>
          <a:p>
            <a:r>
              <a:rPr lang="en-US" b="1" dirty="0"/>
              <a:t>Lecture </a:t>
            </a:r>
            <a:r>
              <a:rPr lang="en-US" b="1" dirty="0">
                <a:solidFill>
                  <a:schemeClr val="accent1"/>
                </a:solidFill>
              </a:rPr>
              <a:t>2.3</a:t>
            </a:r>
          </a:p>
          <a:p>
            <a:pPr lvl="1"/>
            <a:r>
              <a:rPr lang="en-US" dirty="0"/>
              <a:t>Design Problem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r>
              <a:rPr lang="en-US" dirty="0"/>
              <a:t> Forward Kinematics</a:t>
            </a:r>
          </a:p>
        </p:txBody>
      </p:sp>
    </p:spTree>
    <p:extLst>
      <p:ext uri="{BB962C8B-B14F-4D97-AF65-F5344CB8AC3E}">
        <p14:creationId xmlns:p14="http://schemas.microsoft.com/office/powerpoint/2010/main" val="2832463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Not all useful functions are built-in and they must be imported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Groups of functions are stored in separate Python files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which are called </a:t>
            </a:r>
            <a:r>
              <a:rPr lang="en-US" sz="3600" b="1" dirty="0">
                <a:solidFill>
                  <a:schemeClr val="accent6"/>
                </a:solidFill>
              </a:rPr>
              <a:t>modules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600" dirty="0"/>
              <a:t>Some modules come pre</a:t>
            </a:r>
            <a:r>
              <a:rPr lang="en-US" sz="3600" dirty="0">
                <a:solidFill>
                  <a:schemeClr val="accent3"/>
                </a:solidFill>
              </a:rPr>
              <a:t>-</a:t>
            </a:r>
            <a:r>
              <a:rPr lang="en-US" sz="3600" dirty="0"/>
              <a:t>installed with Python and other need to be installed separately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</a:p>
          <a:p>
            <a:pPr lvl="1"/>
            <a:r>
              <a:rPr lang="en-US" sz="3200" dirty="0"/>
              <a:t>For example</a:t>
            </a:r>
            <a:r>
              <a:rPr lang="en-US" sz="3200" dirty="0">
                <a:solidFill>
                  <a:schemeClr val="accent3"/>
                </a:solidFill>
              </a:rPr>
              <a:t>,</a:t>
            </a:r>
            <a:r>
              <a:rPr lang="en-US" sz="3200" dirty="0"/>
              <a:t> there are a lot of machine learning methods implemented in the </a:t>
            </a:r>
            <a:r>
              <a:rPr lang="en-US" sz="3200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scikit</a:t>
            </a:r>
            <a:r>
              <a:rPr lang="en-US" sz="32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-learn</a:t>
            </a:r>
            <a:r>
              <a:rPr lang="en-US" sz="3200" dirty="0"/>
              <a:t> modules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  <a:endParaRPr lang="en-US" sz="3600" dirty="0">
              <a:solidFill>
                <a:schemeClr val="accent3"/>
              </a:solidFill>
            </a:endParaRPr>
          </a:p>
          <a:p>
            <a:r>
              <a:rPr lang="en-US" sz="3600" dirty="0"/>
              <a:t>To get access to the functions in a module</a:t>
            </a:r>
            <a:r>
              <a:rPr lang="en-US" sz="3600" dirty="0">
                <a:solidFill>
                  <a:schemeClr val="accent3"/>
                </a:solidFill>
              </a:rPr>
              <a:t>,</a:t>
            </a:r>
            <a:r>
              <a:rPr lang="en-US" sz="3600" dirty="0"/>
              <a:t> you need to </a:t>
            </a:r>
            <a:r>
              <a:rPr lang="en-US" sz="3600" b="1" dirty="0">
                <a:solidFill>
                  <a:schemeClr val="accent6"/>
                </a:solidFill>
              </a:rPr>
              <a:t>import</a:t>
            </a:r>
            <a:r>
              <a:rPr lang="en-US" sz="3600" dirty="0"/>
              <a:t> the module</a:t>
            </a:r>
            <a:r>
              <a:rPr lang="en-US" sz="3600" dirty="0">
                <a:solidFill>
                  <a:schemeClr val="accent3"/>
                </a:solidFill>
              </a:rPr>
              <a:t>.</a:t>
            </a:r>
            <a:r>
              <a:rPr lang="en-US" sz="3600" dirty="0"/>
              <a:t> </a:t>
            </a:r>
            <a:endParaRPr lang="en-US" sz="3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7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0874" cy="4835479"/>
          </a:xfrm>
        </p:spPr>
        <p:txBody>
          <a:bodyPr>
            <a:normAutofit/>
          </a:bodyPr>
          <a:lstStyle/>
          <a:p>
            <a:r>
              <a:rPr lang="en-US" sz="3600" dirty="0"/>
              <a:t>The general for of an import statement is</a:t>
            </a:r>
            <a:r>
              <a:rPr lang="en-US" sz="36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6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6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32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6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926BF0-3A9A-4C62-8E58-D6D60BF118B4}"/>
              </a:ext>
            </a:extLst>
          </p:cNvPr>
          <p:cNvSpPr txBox="1">
            <a:spLocks/>
          </p:cNvSpPr>
          <p:nvPr/>
        </p:nvSpPr>
        <p:spPr>
          <a:xfrm>
            <a:off x="6096000" y="4243363"/>
            <a:ext cx="5939589" cy="26146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EE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The dot is an operator</a:t>
            </a:r>
            <a:r>
              <a:rPr lang="en-US" sz="3600" dirty="0">
                <a:solidFill>
                  <a:schemeClr val="accent3"/>
                </a:solidFill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Look up the object that the variable to the left of the dot refers to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cs typeface="Courier New" panose="02070309020205020404" pitchFamily="49" charset="0"/>
              </a:rPr>
              <a:t>In that object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,</a:t>
            </a:r>
            <a:r>
              <a:rPr lang="en-US" sz="2800" dirty="0">
                <a:cs typeface="Courier New" panose="02070309020205020404" pitchFamily="49" charset="0"/>
              </a:rPr>
              <a:t> find the name that occurs to the right of the dot</a:t>
            </a:r>
            <a:r>
              <a:rPr lang="en-US" sz="2800" dirty="0">
                <a:solidFill>
                  <a:schemeClr val="accent3"/>
                </a:solidFill>
                <a:cs typeface="Courier New" panose="02070309020205020404" pitchFamily="49" charset="0"/>
              </a:rPr>
              <a:t>.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endParaRPr lang="en-US" sz="3600" dirty="0">
              <a:cs typeface="Courier New" panose="02070309020205020404" pitchFamily="49" charset="0"/>
            </a:endParaRPr>
          </a:p>
          <a:p>
            <a:endParaRPr lang="en-US" sz="36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42341BFC-1218-4711-B05F-6A6A8815B250}"/>
              </a:ext>
            </a:extLst>
          </p:cNvPr>
          <p:cNvSpPr/>
          <p:nvPr/>
        </p:nvSpPr>
        <p:spPr>
          <a:xfrm flipH="1">
            <a:off x="4283242" y="3970422"/>
            <a:ext cx="1812758" cy="529389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C425B-1F34-4646-A2BA-5B9379F0F969}"/>
              </a:ext>
            </a:extLst>
          </p:cNvPr>
          <p:cNvSpPr txBox="1"/>
          <p:nvPr/>
        </p:nvSpPr>
        <p:spPr>
          <a:xfrm>
            <a:off x="1572190" y="500193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</a:p>
          <a:p>
            <a:r>
              <a:rPr lang="en-US" sz="3600" b="1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math.sqrt</a:t>
            </a:r>
            <a:r>
              <a:rPr lang="en-US" sz="3600" b="1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(16)</a:t>
            </a:r>
          </a:p>
        </p:txBody>
      </p:sp>
    </p:spTree>
    <p:extLst>
      <p:ext uri="{BB962C8B-B14F-4D97-AF65-F5344CB8AC3E}">
        <p14:creationId xmlns:p14="http://schemas.microsoft.com/office/powerpoint/2010/main" val="2272607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Importing Functions </a:t>
            </a:r>
            <a:r>
              <a:rPr lang="en-US" sz="3600" b="1" dirty="0">
                <a:solidFill>
                  <a:schemeClr val="accent6"/>
                </a:solidFill>
              </a:rPr>
              <a:t>and</a:t>
            </a:r>
            <a:r>
              <a:rPr lang="en-US" sz="3600" b="1" dirty="0"/>
              <a:t>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392779" cy="4835479"/>
          </a:xfrm>
        </p:spPr>
        <p:txBody>
          <a:bodyPr>
            <a:normAutofit/>
          </a:bodyPr>
          <a:lstStyle/>
          <a:p>
            <a:r>
              <a:rPr lang="en-US" sz="3200" dirty="0"/>
              <a:t>The general for of an import statement is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module_name</a:t>
            </a:r>
          </a:p>
          <a:p>
            <a:r>
              <a:rPr lang="en-US" sz="3200" dirty="0">
                <a:cs typeface="Courier New" panose="02070309020205020404" pitchFamily="49" charset="0"/>
              </a:rPr>
              <a:t>To access a function within a module</a:t>
            </a:r>
            <a:r>
              <a:rPr lang="en-US" sz="3200" dirty="0">
                <a:solidFill>
                  <a:schemeClr val="accent6"/>
                </a:solidFill>
                <a:cs typeface="Courier New" panose="02070309020205020404" pitchFamily="49" charset="0"/>
              </a:rPr>
              <a:t>:</a:t>
            </a:r>
          </a:p>
          <a:p>
            <a:pPr lvl="1"/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module_name.function_name</a:t>
            </a:r>
          </a:p>
          <a:p>
            <a:endParaRPr lang="en-US" sz="3200" dirty="0">
              <a:solidFill>
                <a:schemeClr val="accent6"/>
              </a:solidFill>
              <a:cs typeface="Courier New" panose="02070309020205020404" pitchFamily="49" charset="0"/>
            </a:endParaRPr>
          </a:p>
          <a:p>
            <a:endParaRPr lang="en-US" sz="3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BA4736-3473-441A-8D3C-BB5B81A9B976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10. </a:t>
            </a:r>
            <a:r>
              <a:rPr lang="en-US" sz="2600" b="1" dirty="0">
                <a:solidFill>
                  <a:schemeClr val="accent6"/>
                </a:solidFill>
              </a:rPr>
              <a:t>Importing Function and Modules</a:t>
            </a:r>
          </a:p>
        </p:txBody>
      </p:sp>
    </p:spTree>
    <p:extLst>
      <p:ext uri="{BB962C8B-B14F-4D97-AF65-F5344CB8AC3E}">
        <p14:creationId xmlns:p14="http://schemas.microsoft.com/office/powerpoint/2010/main" val="2083399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The real power of functions is in defining your own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Good programs typically consist of many small functions that call each other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have a function that does </a:t>
            </a:r>
            <a:r>
              <a:rPr lang="en-US" sz="3900" b="1" dirty="0">
                <a:solidFill>
                  <a:schemeClr val="accent2"/>
                </a:solidFill>
              </a:rPr>
              <a:t>only one thing </a:t>
            </a:r>
            <a:r>
              <a:rPr lang="en-US" sz="3200" dirty="0">
                <a:solidFill>
                  <a:schemeClr val="accent2"/>
                </a:solidFill>
              </a:rPr>
              <a:t>(</a:t>
            </a:r>
            <a:r>
              <a:rPr lang="en-US" sz="3200" dirty="0"/>
              <a:t>like calculate the sine of an angle</a:t>
            </a:r>
            <a:r>
              <a:rPr lang="en-US" sz="3200" dirty="0">
                <a:solidFill>
                  <a:schemeClr val="accent2"/>
                </a:solidFill>
              </a:rPr>
              <a:t>),</a:t>
            </a:r>
            <a:r>
              <a:rPr lang="en-US" sz="3200" dirty="0"/>
              <a:t> it is likely not too large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If its not too large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it will be easy to test and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34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ode reviews - Code quality as measured in WTFs/minute. - devRant">
            <a:extLst>
              <a:ext uri="{FF2B5EF4-FFF2-40B4-BE49-F238E27FC236}">
                <a16:creationId xmlns:a16="http://schemas.microsoft.com/office/drawing/2014/main" id="{11365DFE-674B-432F-840B-485C76885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041" y="1383662"/>
            <a:ext cx="528186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Defining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28874" cy="4835479"/>
          </a:xfrm>
        </p:spPr>
        <p:txBody>
          <a:bodyPr>
            <a:normAutofit/>
          </a:bodyPr>
          <a:lstStyle/>
          <a:p>
            <a:r>
              <a:rPr lang="en-US" sz="3200" dirty="0"/>
              <a:t>As a general rule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you should not write functions more than a 30 or 40 lines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dirty="0"/>
              <a:t>Smaller is better</a:t>
            </a:r>
            <a:r>
              <a:rPr lang="en-US" sz="3200" dirty="0">
                <a:solidFill>
                  <a:schemeClr val="accent2"/>
                </a:solidFill>
              </a:rPr>
              <a:t>:</a:t>
            </a:r>
            <a:r>
              <a:rPr lang="en-US" sz="3200" dirty="0"/>
              <a:t> 10 or less is good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  <a:r>
              <a:rPr lang="en-US" sz="3200" dirty="0"/>
              <a:t> </a:t>
            </a:r>
          </a:p>
          <a:p>
            <a:r>
              <a:rPr lang="en-US" sz="3200" dirty="0"/>
              <a:t>If you need something bigger</a:t>
            </a:r>
            <a:r>
              <a:rPr lang="en-US" sz="3200" dirty="0">
                <a:solidFill>
                  <a:schemeClr val="accent2"/>
                </a:solidFill>
              </a:rPr>
              <a:t>,</a:t>
            </a:r>
            <a:r>
              <a:rPr lang="en-US" sz="3200" dirty="0"/>
              <a:t> break it up into multiple functions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200" b="1" dirty="0">
                <a:solidFill>
                  <a:schemeClr val="accent2"/>
                </a:solidFill>
                <a:cs typeface="Courier New" panose="02070309020205020404" pitchFamily="49" charset="0"/>
              </a:rPr>
              <a:t>#cleancode</a:t>
            </a:r>
          </a:p>
        </p:txBody>
      </p:sp>
    </p:spTree>
    <p:extLst>
      <p:ext uri="{BB962C8B-B14F-4D97-AF65-F5344CB8AC3E}">
        <p14:creationId xmlns:p14="http://schemas.microsoft.com/office/powerpoint/2010/main" val="3921394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24937" cy="483547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accent6"/>
                </a:solidFill>
              </a:rPr>
              <a:t>def</a:t>
            </a:r>
            <a:r>
              <a:rPr lang="en-US" dirty="0"/>
              <a:t> is a keyword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standing for </a:t>
            </a:r>
            <a:r>
              <a:rPr lang="en-US" b="1" dirty="0">
                <a:solidFill>
                  <a:schemeClr val="accent6"/>
                </a:solidFill>
              </a:rPr>
              <a:t>definition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All function definitions must begin with def. The def statement must end with a colon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function_name </a:t>
            </a:r>
            <a:r>
              <a:rPr lang="en-US" dirty="0"/>
              <a:t>is the name you will use to call the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like sin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abs but you need to create your own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parameters</a:t>
            </a:r>
            <a:r>
              <a:rPr lang="en-US" dirty="0"/>
              <a:t> are the variables that get values when you call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You can have 0 or more parameters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separated by commas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Must be in parenthesis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body</a:t>
            </a:r>
            <a:r>
              <a:rPr lang="en-US" dirty="0"/>
              <a:t> is a sequence of commands like we've already seen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assignment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multiplication</a:t>
            </a:r>
            <a:r>
              <a:rPr lang="en-US" dirty="0">
                <a:solidFill>
                  <a:srgbClr val="00FF00"/>
                </a:solidFill>
              </a:rPr>
              <a:t>,</a:t>
            </a:r>
            <a:r>
              <a:rPr lang="en-US" dirty="0"/>
              <a:t> function calls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6"/>
                </a:solidFill>
              </a:rPr>
              <a:t>return</a:t>
            </a:r>
            <a:r>
              <a:rPr lang="en-US" dirty="0"/>
              <a:t> ends the function and returns data </a:t>
            </a:r>
            <a:r>
              <a:rPr lang="en-US" dirty="0">
                <a:solidFill>
                  <a:srgbClr val="00FF00"/>
                </a:solidFill>
              </a:rPr>
              <a:t>(</a:t>
            </a:r>
            <a:r>
              <a:rPr lang="en-US" dirty="0"/>
              <a:t>like the sine of an angle</a:t>
            </a:r>
            <a:r>
              <a:rPr lang="en-US" dirty="0">
                <a:solidFill>
                  <a:srgbClr val="00FF00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Important</a:t>
            </a:r>
            <a:r>
              <a:rPr lang="en-US" b="1" dirty="0">
                <a:solidFill>
                  <a:schemeClr val="accent3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/>
              <a:t>all the lines of body must be </a:t>
            </a:r>
            <a:r>
              <a:rPr lang="en-US" dirty="0">
                <a:solidFill>
                  <a:schemeClr val="accent6"/>
                </a:solidFill>
              </a:rPr>
              <a:t>indented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That is how Python knows that they are part of the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1060186" y="2332351"/>
            <a:ext cx="57150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function_name(parameters):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  <a:p>
            <a:r>
              <a:rPr lang="en-US" sz="2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83797" y="2733856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120345" y="2846335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7820526" y="2388586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flipH="1">
            <a:off x="6641001" y="2436713"/>
            <a:ext cx="1155465" cy="273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43CCD9E7-9F15-4C50-B85A-529554B7326A}"/>
              </a:ext>
            </a:extLst>
          </p:cNvPr>
          <p:cNvSpPr/>
          <p:nvPr/>
        </p:nvSpPr>
        <p:spPr>
          <a:xfrm flipH="1">
            <a:off x="5197928" y="2729933"/>
            <a:ext cx="2886146" cy="46994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DA5DD2-2ED2-42DC-A5F5-D6EB550ABE57}"/>
              </a:ext>
            </a:extLst>
          </p:cNvPr>
          <p:cNvSpPr txBox="1"/>
          <p:nvPr/>
        </p:nvSpPr>
        <p:spPr>
          <a:xfrm>
            <a:off x="8109708" y="2952874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6B83E9-DEB0-0BDF-A86E-BF955656C311}"/>
              </a:ext>
            </a:extLst>
          </p:cNvPr>
          <p:cNvSpPr txBox="1"/>
          <p:nvPr/>
        </p:nvSpPr>
        <p:spPr>
          <a:xfrm>
            <a:off x="3385756" y="2820759"/>
            <a:ext cx="2323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What are we returning?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2B0833E-8DE4-0CE3-F061-D35692604A35}"/>
              </a:ext>
            </a:extLst>
          </p:cNvPr>
          <p:cNvSpPr/>
          <p:nvPr/>
        </p:nvSpPr>
        <p:spPr>
          <a:xfrm flipH="1">
            <a:off x="3060487" y="3219598"/>
            <a:ext cx="33611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8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B27ED3-99BE-43B6-86FA-80909274D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Function Definitions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9E35A8-B358-4C38-9AEE-294D8EFA4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257801" cy="4835479"/>
          </a:xfrm>
        </p:spPr>
        <p:txBody>
          <a:bodyPr>
            <a:normAutofit/>
          </a:bodyPr>
          <a:lstStyle/>
          <a:p>
            <a:r>
              <a:rPr lang="en-US" dirty="0"/>
              <a:t>The general form of a function definition is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9B1C4-D919-469A-8797-07B7F6DC5475}"/>
              </a:ext>
            </a:extLst>
          </p:cNvPr>
          <p:cNvSpPr txBox="1"/>
          <p:nvPr/>
        </p:nvSpPr>
        <p:spPr>
          <a:xfrm>
            <a:off x="914158" y="4665077"/>
            <a:ext cx="662873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function_body(parameters):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body</a:t>
            </a:r>
          </a:p>
          <a:p>
            <a:r>
              <a:rPr lang="en-US" sz="28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2323C-2FFA-4040-B623-0EE9D4B14E9C}"/>
              </a:ext>
            </a:extLst>
          </p:cNvPr>
          <p:cNvSpPr txBox="1"/>
          <p:nvPr/>
        </p:nvSpPr>
        <p:spPr>
          <a:xfrm>
            <a:off x="100256" y="516423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Indent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0F715C-9486-40B7-9A63-6451D66A51DD}"/>
              </a:ext>
            </a:extLst>
          </p:cNvPr>
          <p:cNvSpPr/>
          <p:nvPr/>
        </p:nvSpPr>
        <p:spPr>
          <a:xfrm>
            <a:off x="1036804" y="5276713"/>
            <a:ext cx="618308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687857-F0AB-4311-A958-03F4FCAC74A9}"/>
              </a:ext>
            </a:extLst>
          </p:cNvPr>
          <p:cNvSpPr txBox="1"/>
          <p:nvPr/>
        </p:nvSpPr>
        <p:spPr>
          <a:xfrm>
            <a:off x="6869330" y="32389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Colon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0D5E9A7-4256-460A-8761-796AD25700C5}"/>
              </a:ext>
            </a:extLst>
          </p:cNvPr>
          <p:cNvSpPr/>
          <p:nvPr/>
        </p:nvSpPr>
        <p:spPr>
          <a:xfrm rot="16200000" flipH="1">
            <a:off x="6687526" y="4044819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19FD30-FF9D-49EF-A7CF-A0F96F024FE4}"/>
              </a:ext>
            </a:extLst>
          </p:cNvPr>
          <p:cNvSpPr/>
          <p:nvPr/>
        </p:nvSpPr>
        <p:spPr>
          <a:xfrm>
            <a:off x="7844590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11. </a:t>
            </a:r>
            <a:r>
              <a:rPr lang="en-US" sz="2600" b="1" dirty="0">
                <a:solidFill>
                  <a:schemeClr val="accent6"/>
                </a:solidFill>
              </a:rPr>
              <a:t>Defining Your Own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9617A-CEF8-4ADD-B763-0669DABE071A}"/>
              </a:ext>
            </a:extLst>
          </p:cNvPr>
          <p:cNvSpPr txBox="1"/>
          <p:nvPr/>
        </p:nvSpPr>
        <p:spPr>
          <a:xfrm>
            <a:off x="736021" y="311643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Definition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40CED-EE2F-440E-96FA-9E37C87732A2}"/>
              </a:ext>
            </a:extLst>
          </p:cNvPr>
          <p:cNvSpPr/>
          <p:nvPr/>
        </p:nvSpPr>
        <p:spPr>
          <a:xfrm rot="16200000" flipH="1">
            <a:off x="794853" y="3922286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7D2B7045-1DA7-4134-8766-FEE26F01A905}"/>
              </a:ext>
            </a:extLst>
          </p:cNvPr>
          <p:cNvSpPr/>
          <p:nvPr/>
        </p:nvSpPr>
        <p:spPr>
          <a:xfrm>
            <a:off x="4041376" y="5170645"/>
            <a:ext cx="2589665" cy="1433355"/>
          </a:xfrm>
          <a:prstGeom prst="bentUpArrow">
            <a:avLst>
              <a:gd name="adj1" fmla="val 10735"/>
              <a:gd name="adj2" fmla="val 11460"/>
              <a:gd name="adj3" fmla="val 129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0CD0EB-7997-4DF1-9EAA-A66C9B1A3AEA}"/>
              </a:ext>
            </a:extLst>
          </p:cNvPr>
          <p:cNvSpPr txBox="1"/>
          <p:nvPr/>
        </p:nvSpPr>
        <p:spPr>
          <a:xfrm>
            <a:off x="709113" y="6343116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(parameter1, parameter2, …)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5C05D-8F60-4E0A-A782-BE83C295388E}"/>
              </a:ext>
            </a:extLst>
          </p:cNvPr>
          <p:cNvSpPr txBox="1"/>
          <p:nvPr/>
        </p:nvSpPr>
        <p:spPr>
          <a:xfrm>
            <a:off x="3308365" y="3122436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Function Name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37CE59F-6893-4F72-85BB-211646130AAE}"/>
              </a:ext>
            </a:extLst>
          </p:cNvPr>
          <p:cNvSpPr/>
          <p:nvPr/>
        </p:nvSpPr>
        <p:spPr>
          <a:xfrm rot="16200000" flipH="1">
            <a:off x="3655959" y="3928292"/>
            <a:ext cx="1167063" cy="318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AFAE88-CB02-891D-5902-252724E7C0F8}"/>
              </a:ext>
            </a:extLst>
          </p:cNvPr>
          <p:cNvSpPr txBox="1"/>
          <p:nvPr/>
        </p:nvSpPr>
        <p:spPr>
          <a:xfrm>
            <a:off x="4034132" y="5573933"/>
            <a:ext cx="2323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What are we returning?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2D1F896-03C5-EFC2-56E2-EEE5790E589F}"/>
              </a:ext>
            </a:extLst>
          </p:cNvPr>
          <p:cNvSpPr/>
          <p:nvPr/>
        </p:nvSpPr>
        <p:spPr>
          <a:xfrm flipH="1">
            <a:off x="3269663" y="5696319"/>
            <a:ext cx="752922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118C3C-13F5-4EA8-9EA9-3448AC35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869" y="2586087"/>
            <a:ext cx="8032262" cy="1685825"/>
          </a:xfrm>
        </p:spPr>
        <p:txBody>
          <a:bodyPr>
            <a:noAutofit/>
          </a:bodyPr>
          <a:lstStyle/>
          <a:p>
            <a:pPr algn="ctr"/>
            <a:r>
              <a:rPr lang="en-US" sz="12000" b="1" dirty="0"/>
              <a:t>PRACTICE</a:t>
            </a:r>
            <a:r>
              <a:rPr lang="en-US" sz="12000" b="1" dirty="0">
                <a:solidFill>
                  <a:srgbClr val="CC99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7752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input </a:t>
            </a:r>
            <a:r>
              <a:rPr lang="en-US" dirty="0">
                <a:solidFill>
                  <a:schemeClr val="accent6"/>
                </a:solidFill>
              </a:rPr>
              <a:t>&amp;</a:t>
            </a:r>
            <a:r>
              <a:rPr lang="en-US" dirty="0"/>
              <a:t> output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importing modules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Week </a:t>
            </a:r>
            <a:r>
              <a:rPr lang="en-US" b="1" dirty="0">
                <a:solidFill>
                  <a:schemeClr val="accent6"/>
                </a:solidFill>
              </a:rPr>
              <a:t>2</a:t>
            </a:r>
            <a:r>
              <a:rPr lang="en-US" b="1" dirty="0"/>
              <a:t> </a:t>
            </a:r>
            <a:r>
              <a:rPr lang="en-US" dirty="0">
                <a:solidFill>
                  <a:schemeClr val="accent2"/>
                </a:solidFill>
              </a:rPr>
              <a:t>|</a:t>
            </a:r>
            <a:r>
              <a:rPr lang="en-US" dirty="0"/>
              <a:t> Lecture </a:t>
            </a:r>
            <a:r>
              <a:rPr lang="en-US" dirty="0">
                <a:solidFill>
                  <a:schemeClr val="accent6"/>
                </a:solidFill>
              </a:rPr>
              <a:t>1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1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015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What is a function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320589" cy="4835479"/>
          </a:xfrm>
        </p:spPr>
        <p:txBody>
          <a:bodyPr/>
          <a:lstStyle/>
          <a:p>
            <a:r>
              <a:rPr lang="en-US" dirty="0"/>
              <a:t>A function is a piece of code that you can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/>
              <a:t>call</a:t>
            </a:r>
            <a:r>
              <a:rPr lang="en-US" dirty="0">
                <a:solidFill>
                  <a:schemeClr val="accent2"/>
                </a:solidFill>
              </a:rPr>
              <a:t>”</a:t>
            </a:r>
            <a:r>
              <a:rPr lang="en-US" dirty="0"/>
              <a:t> repeatedly to do one thing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r>
              <a:rPr lang="en-US" dirty="0"/>
              <a:t>Think about the </a:t>
            </a:r>
            <a:r>
              <a:rPr lang="en-US" b="1" dirty="0">
                <a:solidFill>
                  <a:schemeClr val="accent1"/>
                </a:solidFill>
              </a:rPr>
              <a:t>sine</a:t>
            </a:r>
            <a:r>
              <a:rPr lang="en-US" dirty="0"/>
              <a:t> key on your calculator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It takes in an angle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does some calculations and returns the sine of that angle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Python has </a:t>
            </a:r>
            <a:r>
              <a:rPr lang="en-US" b="1" dirty="0">
                <a:solidFill>
                  <a:schemeClr val="accent1"/>
                </a:solidFill>
              </a:rPr>
              <a:t>built-in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(today)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but programmers can also create their own </a:t>
            </a:r>
            <a:r>
              <a:rPr lang="en-US" b="1" dirty="0">
                <a:solidFill>
                  <a:schemeClr val="accent1"/>
                </a:solidFill>
              </a:rPr>
              <a:t>user-defined functions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(next lecture)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  <p:pic>
        <p:nvPicPr>
          <p:cNvPr id="3074" name="Picture 2" descr="https://m.media-amazon.com/images/I/7106ob3ATYL._AC_SL1500_.jpg">
            <a:extLst>
              <a:ext uri="{FF2B5EF4-FFF2-40B4-BE49-F238E27FC236}">
                <a16:creationId xmlns:a16="http://schemas.microsoft.com/office/drawing/2014/main" id="{89348D85-E685-4ECE-84FC-720FB2603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225" y="553454"/>
            <a:ext cx="3255331" cy="611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108B99-B4A2-469C-AA8F-AA4AE63D5AA2}"/>
              </a:ext>
            </a:extLst>
          </p:cNvPr>
          <p:cNvSpPr/>
          <p:nvPr/>
        </p:nvSpPr>
        <p:spPr>
          <a:xfrm>
            <a:off x="9637293" y="3922296"/>
            <a:ext cx="517358" cy="37243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41123" cy="4835479"/>
          </a:xfrm>
        </p:spPr>
        <p:txBody>
          <a:bodyPr/>
          <a:lstStyle/>
          <a:p>
            <a:r>
              <a:rPr lang="en-US" dirty="0"/>
              <a:t>Let</a:t>
            </a:r>
            <a:r>
              <a:rPr lang="en-US" dirty="0">
                <a:solidFill>
                  <a:schemeClr val="accent1"/>
                </a:solidFill>
              </a:rPr>
              <a:t>’</a:t>
            </a:r>
            <a:r>
              <a:rPr lang="en-US" dirty="0"/>
              <a:t>s consider our sine function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 Python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could take 10 or more line of code to compute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r>
              <a:rPr lang="en-US" dirty="0"/>
              <a:t>If you have to compute the sine of an angle multiple times in your code</a:t>
            </a:r>
            <a:r>
              <a:rPr lang="en-US" dirty="0">
                <a:solidFill>
                  <a:schemeClr val="accent1"/>
                </a:solidFill>
              </a:rPr>
              <a:t>,</a:t>
            </a:r>
            <a:r>
              <a:rPr lang="en-US" dirty="0"/>
              <a:t> this means you have to repeat the same 10 lines of code over and over and OVER again</a:t>
            </a:r>
            <a:r>
              <a:rPr lang="en-US" dirty="0">
                <a:solidFill>
                  <a:schemeClr val="accent1"/>
                </a:solidFill>
              </a:rPr>
              <a:t>!</a:t>
            </a:r>
          </a:p>
          <a:p>
            <a:r>
              <a:rPr lang="en-US" dirty="0"/>
              <a:t>This is both inefficient and it creates more opportunities to bugs 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/>
              <a:t>mistakes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r>
              <a:rPr lang="en-US" dirty="0"/>
              <a:t> to creep into your code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9B9E5-86F5-45A2-A794-2E5312EF659F}"/>
              </a:ext>
            </a:extLst>
          </p:cNvPr>
          <p:cNvSpPr/>
          <p:nvPr/>
        </p:nvSpPr>
        <p:spPr>
          <a:xfrm>
            <a:off x="7664115" y="1949006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1. Why do we write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8880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49AA-E622-4F7D-8941-71C93745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Why do we write functions</a:t>
            </a:r>
            <a:r>
              <a:rPr lang="en-US" b="1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54071-BABD-4A6D-965B-5977BB6BD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600" b="1" dirty="0"/>
              <a:t>Reuse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The practice of using the same piece of code in multiple applications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r>
              <a:rPr lang="en-US" sz="3600" b="1" dirty="0"/>
              <a:t>Abstraction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  <a:r>
              <a:rPr lang="en-US" sz="3600" b="1" dirty="0"/>
              <a:t> </a:t>
            </a:r>
          </a:p>
          <a:p>
            <a:pPr lvl="1"/>
            <a:r>
              <a:rPr lang="en-US" sz="3200" dirty="0"/>
              <a:t>A technique for managing the complexity of the code </a:t>
            </a:r>
            <a:r>
              <a:rPr lang="en-US" sz="3200" dirty="0">
                <a:solidFill>
                  <a:schemeClr val="accent6"/>
                </a:solidFill>
              </a:rPr>
              <a:t>(</a:t>
            </a:r>
            <a:r>
              <a:rPr lang="en-US" sz="3200" dirty="0"/>
              <a:t>how much do we really need to know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>
                <a:solidFill>
                  <a:schemeClr val="accent6"/>
                </a:solidFill>
              </a:rPr>
              <a:t>)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model.fit(X, y) </a:t>
            </a:r>
            <a:r>
              <a:rPr lang="en-US" sz="3200" dirty="0">
                <a:solidFill>
                  <a:schemeClr val="accent6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 </a:t>
            </a:r>
            <a:r>
              <a:rPr lang="en-US" sz="3200" dirty="0">
                <a:sym typeface="Wingdings" panose="05000000000000000000" pitchFamily="2" charset="2"/>
              </a:rPr>
              <a:t>This could train a deep neural network</a:t>
            </a:r>
            <a:r>
              <a:rPr lang="en-US" sz="3200" dirty="0">
                <a:solidFill>
                  <a:schemeClr val="accent2"/>
                </a:solidFill>
                <a:sym typeface="Wingdings" panose="05000000000000000000" pitchFamily="2" charset="2"/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600" b="1" dirty="0"/>
              <a:t>Collaboration</a:t>
            </a:r>
            <a:r>
              <a:rPr lang="en-US" sz="3600" b="1" dirty="0">
                <a:solidFill>
                  <a:schemeClr val="accent2"/>
                </a:solidFill>
              </a:rPr>
              <a:t>:</a:t>
            </a:r>
          </a:p>
          <a:p>
            <a:pPr lvl="1"/>
            <a:r>
              <a:rPr lang="en-US" sz="3200" dirty="0"/>
              <a:t>Easy to read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modify</a:t>
            </a:r>
            <a:r>
              <a:rPr lang="en-US" sz="3200" dirty="0">
                <a:solidFill>
                  <a:schemeClr val="accent2"/>
                </a:solidFill>
              </a:rPr>
              <a:t>, </a:t>
            </a:r>
            <a:r>
              <a:rPr lang="en-US" sz="3200" dirty="0"/>
              <a:t>Easy to maintain</a:t>
            </a:r>
            <a:r>
              <a:rPr lang="en-US" sz="3200" dirty="0">
                <a:solidFill>
                  <a:schemeClr val="accent2"/>
                </a:solidFill>
              </a:rPr>
              <a:t>.</a:t>
            </a:r>
          </a:p>
          <a:p>
            <a:pPr lvl="1"/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5200" b="1" dirty="0">
                <a:solidFill>
                  <a:schemeClr val="accent6"/>
                </a:solidFill>
              </a:rPr>
              <a:t>#</a:t>
            </a:r>
            <a:r>
              <a:rPr lang="en-US" sz="5200" b="1" dirty="0"/>
              <a:t>cleancode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6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E91EA-16FE-42A1-BEE6-E4835774F3E9}"/>
              </a:ext>
            </a:extLst>
          </p:cNvPr>
          <p:cNvSpPr txBox="1"/>
          <p:nvPr/>
        </p:nvSpPr>
        <p:spPr>
          <a:xfrm>
            <a:off x="8702271" y="622896"/>
            <a:ext cx="33333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</a:rPr>
              <a:t>In </a:t>
            </a:r>
            <a:r>
              <a:rPr lang="en-US" sz="2800" b="1" dirty="0">
                <a:solidFill>
                  <a:schemeClr val="accent1"/>
                </a:solidFill>
              </a:rPr>
              <a:t>Python</a:t>
            </a:r>
            <a:r>
              <a:rPr lang="en-US" sz="2800" dirty="0">
                <a:solidFill>
                  <a:schemeClr val="accent6"/>
                </a:solidFill>
              </a:rPr>
              <a:t> names of variables and functions use low case and underscores</a:t>
            </a:r>
            <a:r>
              <a:rPr lang="en-US" sz="2800" dirty="0">
                <a:solidFill>
                  <a:schemeClr val="accent1"/>
                </a:solidFill>
              </a:rPr>
              <a:t>.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 New"/>
                <a:cs typeface="Courier New"/>
              </a:rPr>
              <a:t>function_name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  <a:latin typeface="Courier New"/>
                <a:cs typeface="Courier New"/>
              </a:rPr>
              <a:t>FunctionName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9464842" y="289961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E70CA-D35D-8926-50D6-ACBC37E05361}"/>
              </a:ext>
            </a:extLst>
          </p:cNvPr>
          <p:cNvSpPr txBox="1"/>
          <p:nvPr/>
        </p:nvSpPr>
        <p:spPr>
          <a:xfrm>
            <a:off x="6282813" y="782287"/>
            <a:ext cx="21419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</a:rPr>
              <a:t>"snake case" </a:t>
            </a:r>
            <a:r>
              <a:rPr lang="en-US" sz="2000" b="1" dirty="0">
                <a:solidFill>
                  <a:srgbClr val="FFFFFF"/>
                </a:solidFill>
              </a:rPr>
              <a:t>or</a:t>
            </a:r>
            <a:r>
              <a:rPr lang="en-US" sz="2000" b="1" dirty="0">
                <a:solidFill>
                  <a:schemeClr val="accent6"/>
                </a:solidFill>
              </a:rPr>
              <a:t> 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"pothole case“</a:t>
            </a:r>
            <a:r>
              <a:rPr lang="en-US" sz="2000" b="1" dirty="0">
                <a:solidFill>
                  <a:srgbClr val="FFFFFF"/>
                </a:solidFill>
              </a:rPr>
              <a:t>?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EC38F-36D9-D770-23CB-47E76E803AA6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12D0B-0DFC-0955-72C9-6B15CE752BFC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1C8E2F-3B7C-BD69-8B95-9D38B1FE9A58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36C1EEB-1B73-345B-AD92-80FA7ADF9D45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29653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FA454D-78F3-4652-8EFF-7C48FEBEB96A}"/>
              </a:ext>
            </a:extLst>
          </p:cNvPr>
          <p:cNvSpPr/>
          <p:nvPr/>
        </p:nvSpPr>
        <p:spPr>
          <a:xfrm>
            <a:off x="10384868" y="4140584"/>
            <a:ext cx="376991" cy="5671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38D563-4F9D-2983-7D0A-83C4A5FC410D}"/>
              </a:ext>
            </a:extLst>
          </p:cNvPr>
          <p:cNvSpPr/>
          <p:nvPr/>
        </p:nvSpPr>
        <p:spPr>
          <a:xfrm>
            <a:off x="9645445" y="2320878"/>
            <a:ext cx="1855839" cy="159872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Function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6E37A10-BCB9-B9AB-BF71-64D8F2AD2B40}"/>
              </a:ext>
            </a:extLst>
          </p:cNvPr>
          <p:cNvSpPr/>
          <p:nvPr/>
        </p:nvSpPr>
        <p:spPr>
          <a:xfrm>
            <a:off x="10384867" y="1298385"/>
            <a:ext cx="376991" cy="847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16697-AA8E-1205-0331-85AB74D803EF}"/>
              </a:ext>
            </a:extLst>
          </p:cNvPr>
          <p:cNvSpPr txBox="1"/>
          <p:nvPr/>
        </p:nvSpPr>
        <p:spPr>
          <a:xfrm>
            <a:off x="9880352" y="812539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Arguments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AC5ACC-744B-7E32-EC2E-3F2C434B515E}"/>
              </a:ext>
            </a:extLst>
          </p:cNvPr>
          <p:cNvSpPr txBox="1"/>
          <p:nvPr/>
        </p:nvSpPr>
        <p:spPr>
          <a:xfrm>
            <a:off x="10063232" y="4787727"/>
            <a:ext cx="101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Returns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6E648-6413-2D89-6CB9-064BCE981567}"/>
              </a:ext>
            </a:extLst>
          </p:cNvPr>
          <p:cNvSpPr txBox="1"/>
          <p:nvPr/>
        </p:nvSpPr>
        <p:spPr>
          <a:xfrm>
            <a:off x="7911145" y="814388"/>
            <a:ext cx="208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we </a:t>
            </a:r>
            <a:r>
              <a:rPr lang="en-US" b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rgbClr val="FFFFFF"/>
                </a:solidFill>
              </a:rPr>
              <a:t> to the function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1764-BE13-B89D-4E7E-4CC231890699}"/>
              </a:ext>
            </a:extLst>
          </p:cNvPr>
          <p:cNvSpPr txBox="1"/>
          <p:nvPr/>
        </p:nvSpPr>
        <p:spPr>
          <a:xfrm>
            <a:off x="7987502" y="4246020"/>
            <a:ext cx="212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stuff the function </a:t>
            </a:r>
            <a:r>
              <a:rPr lang="en-US" b="1" dirty="0">
                <a:solidFill>
                  <a:schemeClr val="accent6"/>
                </a:solidFill>
              </a:rPr>
              <a:t>returns</a:t>
            </a:r>
            <a:r>
              <a:rPr lang="en-US" dirty="0">
                <a:solidFill>
                  <a:srgbClr val="FFFFFF"/>
                </a:solidFill>
              </a:rPr>
              <a:t> to us after we </a:t>
            </a:r>
            <a:r>
              <a:rPr lang="en-US" b="1" dirty="0">
                <a:solidFill>
                  <a:schemeClr val="accent6"/>
                </a:solidFill>
              </a:rPr>
              <a:t>call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it</a:t>
            </a:r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D3BF6-F4C1-4540-A6EF-274236DD7A52}"/>
              </a:ext>
            </a:extLst>
          </p:cNvPr>
          <p:cNvSpPr txBox="1"/>
          <p:nvPr/>
        </p:nvSpPr>
        <p:spPr>
          <a:xfrm>
            <a:off x="1070811" y="2333279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DD0F0-16EC-9737-318B-7CC02ACD0ABB}"/>
              </a:ext>
            </a:extLst>
          </p:cNvPr>
          <p:cNvSpPr txBox="1"/>
          <p:nvPr/>
        </p:nvSpPr>
        <p:spPr>
          <a:xfrm>
            <a:off x="1070811" y="292223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FDA087-9202-8209-1F69-F700A17B11D3}"/>
              </a:ext>
            </a:extLst>
          </p:cNvPr>
          <p:cNvSpPr txBox="1"/>
          <p:nvPr/>
        </p:nvSpPr>
        <p:spPr>
          <a:xfrm>
            <a:off x="1070811" y="351508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urier New"/>
                <a:cs typeface="Courier New"/>
              </a:rPr>
              <a:t>function_name</a:t>
            </a:r>
            <a:endParaRPr lang="en-US" sz="3600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71F84B-EAEF-CDE1-A7D7-20F1E6BCB7EB}"/>
              </a:ext>
            </a:extLst>
          </p:cNvPr>
          <p:cNvSpPr txBox="1"/>
          <p:nvPr/>
        </p:nvSpPr>
        <p:spPr>
          <a:xfrm>
            <a:off x="5749532" y="3669254"/>
            <a:ext cx="257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</a:rPr>
              <a:t>Would not result in a function call</a:t>
            </a:r>
            <a:r>
              <a:rPr lang="en-US" sz="2000" b="1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5EB79D1-CA94-C2BC-B1D3-EF0585BCAEC9}"/>
              </a:ext>
            </a:extLst>
          </p:cNvPr>
          <p:cNvSpPr/>
          <p:nvPr/>
        </p:nvSpPr>
        <p:spPr>
          <a:xfrm rot="5400000">
            <a:off x="5072022" y="3520471"/>
            <a:ext cx="376991" cy="7008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BA16D-E4EA-8FCB-E25D-D62032B0F6D0}"/>
              </a:ext>
            </a:extLst>
          </p:cNvPr>
          <p:cNvSpPr txBox="1"/>
          <p:nvPr/>
        </p:nvSpPr>
        <p:spPr>
          <a:xfrm>
            <a:off x="8491677" y="2773699"/>
            <a:ext cx="102303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Call</a:t>
            </a:r>
          </a:p>
          <a:p>
            <a:r>
              <a:rPr lang="en-US" sz="1600" b="1" dirty="0">
                <a:solidFill>
                  <a:srgbClr val="FFFFFF"/>
                </a:solidFill>
                <a:cs typeface="Courier New"/>
              </a:rPr>
              <a:t>Function</a:t>
            </a:r>
          </a:p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()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5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Calling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general form of a function call</a:t>
            </a:r>
            <a:r>
              <a:rPr lang="en-US" sz="3200" dirty="0">
                <a:solidFill>
                  <a:schemeClr val="accent1"/>
                </a:solidFill>
              </a:rPr>
              <a:t>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Terminology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argument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 value given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pass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to provide an argument to a function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ask Python to execute a function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by name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en-US" i="1" dirty="0">
                <a:solidFill>
                  <a:schemeClr val="accent6"/>
                </a:solidFill>
              </a:rPr>
              <a:t>return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give a value back to where the function was called from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D1CD2-F639-4E50-AF59-FB755AA99606}"/>
              </a:ext>
            </a:extLst>
          </p:cNvPr>
          <p:cNvSpPr txBox="1"/>
          <p:nvPr/>
        </p:nvSpPr>
        <p:spPr>
          <a:xfrm>
            <a:off x="1070811" y="2899611"/>
            <a:ext cx="6840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FF00"/>
                </a:solidFill>
                <a:latin typeface="Courier New"/>
                <a:cs typeface="Courier New"/>
              </a:rPr>
              <a:t>function_name(arguments)</a:t>
            </a:r>
            <a:endParaRPr lang="en-US" sz="3600" dirty="0">
              <a:solidFill>
                <a:srgbClr val="00FF00"/>
              </a:solidFill>
              <a:latin typeface="Courier New"/>
              <a:cs typeface="Courier New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E82369-491C-4F27-933A-5F81EC317001}"/>
              </a:ext>
            </a:extLst>
          </p:cNvPr>
          <p:cNvSpPr/>
          <p:nvPr/>
        </p:nvSpPr>
        <p:spPr>
          <a:xfrm>
            <a:off x="7982667" y="715482"/>
            <a:ext cx="3958389" cy="4418765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rgbClr val="FFFFFF"/>
                </a:solidFill>
              </a:rPr>
              <a:t>Open your notebook</a:t>
            </a:r>
          </a:p>
          <a:p>
            <a:endParaRPr lang="en-US" sz="4400" b="1" dirty="0">
              <a:solidFill>
                <a:srgbClr val="FFFFFF"/>
              </a:solidFill>
            </a:endParaRPr>
          </a:p>
          <a:p>
            <a:r>
              <a:rPr lang="en-US" sz="2800" b="1" dirty="0">
                <a:solidFill>
                  <a:srgbClr val="FFFFFF"/>
                </a:solidFill>
              </a:rPr>
              <a:t>Click Link</a:t>
            </a:r>
            <a:r>
              <a:rPr lang="en-US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en-US" sz="2800" b="1" dirty="0">
                <a:solidFill>
                  <a:schemeClr val="accent6"/>
                </a:solidFill>
              </a:rPr>
              <a:t>2. Function Call</a:t>
            </a:r>
          </a:p>
        </p:txBody>
      </p:sp>
    </p:spTree>
    <p:extLst>
      <p:ext uri="{BB962C8B-B14F-4D97-AF65-F5344CB8AC3E}">
        <p14:creationId xmlns:p14="http://schemas.microsoft.com/office/powerpoint/2010/main" val="1816708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7310-910C-4BA5-A20E-AB369737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 to evaluation and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E29CA-6C02-44B9-BA97-A472C552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923548" cy="4835479"/>
          </a:xfrm>
        </p:spPr>
        <p:txBody>
          <a:bodyPr>
            <a:normAutofit/>
          </a:bodyPr>
          <a:lstStyle/>
          <a:p>
            <a:r>
              <a:rPr lang="en-US" sz="3200" dirty="0"/>
              <a:t>Last week we learned about the assignment statement (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)</a:t>
            </a:r>
            <a:r>
              <a:rPr lang="en-US" sz="3200" dirty="0">
                <a:solidFill>
                  <a:schemeClr val="accent3"/>
                </a:solidFill>
              </a:rPr>
              <a:t>.</a:t>
            </a:r>
          </a:p>
          <a:p>
            <a:r>
              <a:rPr lang="en-US" sz="3200" dirty="0"/>
              <a:t>Remember</a:t>
            </a:r>
            <a:r>
              <a:rPr lang="en-US" sz="3200" dirty="0">
                <a:solidFill>
                  <a:schemeClr val="accent6"/>
                </a:solidFill>
              </a:rPr>
              <a:t>, </a:t>
            </a:r>
            <a:r>
              <a:rPr lang="en-US" sz="3200" dirty="0"/>
              <a:t>the value of the expression on the right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/>
              <a:t>hand side (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) of the </a:t>
            </a:r>
            <a:r>
              <a:rPr lang="en-US" sz="3200" dirty="0">
                <a:solidFill>
                  <a:schemeClr val="accent6"/>
                </a:solidFill>
              </a:rPr>
              <a:t>=</a:t>
            </a:r>
            <a:r>
              <a:rPr lang="en-US" sz="3200" dirty="0"/>
              <a:t> sign is figured out first and then assigned to the variable on the left</a:t>
            </a:r>
            <a:r>
              <a:rPr lang="en-US" sz="3200" dirty="0">
                <a:solidFill>
                  <a:schemeClr val="accent6"/>
                </a:solidFill>
              </a:rPr>
              <a:t>-</a:t>
            </a:r>
            <a:r>
              <a:rPr lang="en-US" sz="3200" dirty="0"/>
              <a:t>hand side</a:t>
            </a:r>
            <a:r>
              <a:rPr lang="en-US" sz="3200" dirty="0">
                <a:solidFill>
                  <a:schemeClr val="accent1"/>
                </a:solidFill>
              </a:rPr>
              <a:t>.</a:t>
            </a:r>
          </a:p>
          <a:p>
            <a:r>
              <a:rPr lang="en-US" sz="3200" dirty="0"/>
              <a:t>This also applies if the thing on the </a:t>
            </a:r>
            <a:r>
              <a:rPr lang="en-US" sz="3200" dirty="0">
                <a:solidFill>
                  <a:schemeClr val="accent6"/>
                </a:solidFill>
              </a:rPr>
              <a:t>RHS</a:t>
            </a:r>
            <a:r>
              <a:rPr lang="en-US" sz="3200" dirty="0"/>
              <a:t> is a function</a:t>
            </a:r>
            <a:r>
              <a:rPr lang="en-US" sz="3200" dirty="0">
                <a:solidFill>
                  <a:schemeClr val="accent1"/>
                </a:solidFill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C96C5-93B1-4DC7-81AD-BC9944288288}"/>
              </a:ext>
            </a:extLst>
          </p:cNvPr>
          <p:cNvSpPr txBox="1"/>
          <p:nvPr/>
        </p:nvSpPr>
        <p:spPr>
          <a:xfrm>
            <a:off x="7351294" y="3858642"/>
            <a:ext cx="453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FF00"/>
                </a:solidFill>
                <a:latin typeface="Consolas" panose="020B0609020204030204" pitchFamily="49" charset="0"/>
              </a:rPr>
              <a:t>x = abs(-20+5)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2EAD50-7B24-4DFA-8982-F8046CBDE7A6}"/>
              </a:ext>
            </a:extLst>
          </p:cNvPr>
          <p:cNvSpPr txBox="1"/>
          <p:nvPr/>
        </p:nvSpPr>
        <p:spPr>
          <a:xfrm>
            <a:off x="7659023" y="1797051"/>
            <a:ext cx="44246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First</a:t>
            </a:r>
            <a:r>
              <a:rPr lang="en-US" sz="2800" dirty="0">
                <a:solidFill>
                  <a:schemeClr val="accent6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the function is </a:t>
            </a:r>
            <a:r>
              <a:rPr lang="en-US" sz="2800" i="1" dirty="0">
                <a:solidFill>
                  <a:schemeClr val="accent6"/>
                </a:solidFill>
              </a:rPr>
              <a:t>called</a:t>
            </a:r>
            <a:r>
              <a:rPr lang="en-US" sz="2800" dirty="0">
                <a:solidFill>
                  <a:srgbClr val="FFFFFF"/>
                </a:solidFill>
              </a:rPr>
              <a:t> while passing it an </a:t>
            </a:r>
            <a:r>
              <a:rPr lang="en-US" sz="2800" i="1" dirty="0">
                <a:solidFill>
                  <a:schemeClr val="accent6"/>
                </a:solidFill>
              </a:rPr>
              <a:t>argument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34FB1-F4BA-4317-8B14-BDB4DB06FB62}"/>
              </a:ext>
            </a:extLst>
          </p:cNvPr>
          <p:cNvSpPr txBox="1"/>
          <p:nvPr/>
        </p:nvSpPr>
        <p:spPr>
          <a:xfrm>
            <a:off x="7230974" y="5342594"/>
            <a:ext cx="3252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Then</a:t>
            </a:r>
            <a:r>
              <a:rPr lang="en-US" sz="2800" dirty="0">
                <a:solidFill>
                  <a:schemeClr val="accent2"/>
                </a:solidFill>
              </a:rPr>
              <a:t>,</a:t>
            </a:r>
            <a:r>
              <a:rPr lang="en-US" sz="2800" dirty="0">
                <a:solidFill>
                  <a:srgbClr val="FFFFFF"/>
                </a:solidFill>
              </a:rPr>
              <a:t> what the function </a:t>
            </a:r>
            <a:r>
              <a:rPr lang="en-US" sz="2800" i="1" dirty="0">
                <a:solidFill>
                  <a:schemeClr val="accent6"/>
                </a:solidFill>
              </a:rPr>
              <a:t>returns</a:t>
            </a:r>
            <a:r>
              <a:rPr lang="en-US" sz="2800" dirty="0">
                <a:solidFill>
                  <a:srgbClr val="FFFFFF"/>
                </a:solidFill>
              </a:rPr>
              <a:t> is assigned to </a:t>
            </a:r>
            <a:r>
              <a:rPr lang="en-US" sz="2800" i="1" dirty="0">
                <a:solidFill>
                  <a:srgbClr val="FFFFFF"/>
                </a:solidFill>
              </a:rPr>
              <a:t>x</a:t>
            </a:r>
            <a:r>
              <a:rPr lang="en-US" sz="28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1011DE1-0C85-49EE-9CF0-8B2C5AA8A396}"/>
              </a:ext>
            </a:extLst>
          </p:cNvPr>
          <p:cNvSpPr/>
          <p:nvPr/>
        </p:nvSpPr>
        <p:spPr>
          <a:xfrm>
            <a:off x="8905370" y="3206110"/>
            <a:ext cx="421105" cy="7247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F5F1C25-C584-46F1-A32D-3FC255F6648E}"/>
              </a:ext>
            </a:extLst>
          </p:cNvPr>
          <p:cNvSpPr/>
          <p:nvPr/>
        </p:nvSpPr>
        <p:spPr>
          <a:xfrm flipV="1">
            <a:off x="7376357" y="4577906"/>
            <a:ext cx="421105" cy="7646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05181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Theme">
  <a:themeElements>
    <a:clrScheme name="Custom 2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061FF"/>
      </a:accent1>
      <a:accent2>
        <a:srgbClr val="0061FF"/>
      </a:accent2>
      <a:accent3>
        <a:srgbClr val="0061FF"/>
      </a:accent3>
      <a:accent4>
        <a:srgbClr val="7B8994"/>
      </a:accent4>
      <a:accent5>
        <a:srgbClr val="7B8994"/>
      </a:accent5>
      <a:accent6>
        <a:srgbClr val="F7B41A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Theme" id="{3BEEB87C-8A6C-443F-995D-4A4893CCEBD8}" vid="{9B7A7CDB-8752-4A8C-8C1A-92E8A92114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APS106_Theme</Template>
  <TotalTime>21174</TotalTime>
  <Words>1850</Words>
  <Application>Microsoft Office PowerPoint</Application>
  <PresentationFormat>Widescreen</PresentationFormat>
  <Paragraphs>278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Cambria Math</vt:lpstr>
      <vt:lpstr>Consolas</vt:lpstr>
      <vt:lpstr>Courier New</vt:lpstr>
      <vt:lpstr>Segoe UI</vt:lpstr>
      <vt:lpstr>Wingdings</vt:lpstr>
      <vt:lpstr>APS106_Theme</vt:lpstr>
      <vt:lpstr>functions, input &amp; output, importing modules.</vt:lpstr>
      <vt:lpstr>This Week’s Content</vt:lpstr>
      <vt:lpstr>What is a function?</vt:lpstr>
      <vt:lpstr>Why do we write functions?</vt:lpstr>
      <vt:lpstr>Why do we write functions?</vt:lpstr>
      <vt:lpstr>Calling Functions</vt:lpstr>
      <vt:lpstr>Calling Functions</vt:lpstr>
      <vt:lpstr>Calling Functions</vt:lpstr>
      <vt:lpstr>Back to evaluation and expressions</vt:lpstr>
      <vt:lpstr>Back to evaluation and expressions</vt:lpstr>
      <vt:lpstr>Back to evaluation and expressions</vt:lpstr>
      <vt:lpstr>Back to evaluation and expressions</vt:lpstr>
      <vt:lpstr>Breakout Session 1</vt:lpstr>
      <vt:lpstr>Built-in Functions</vt:lpstr>
      <vt:lpstr>Built-in Functions</vt:lpstr>
      <vt:lpstr>Function Help</vt:lpstr>
      <vt:lpstr>Output</vt:lpstr>
      <vt:lpstr>Input</vt:lpstr>
      <vt:lpstr>Breakout Session 2</vt:lpstr>
      <vt:lpstr>Importing Functions and Modules</vt:lpstr>
      <vt:lpstr>Importing Functions and Modules</vt:lpstr>
      <vt:lpstr>Importing Functions and Modules</vt:lpstr>
      <vt:lpstr>Defining Your Own Functions</vt:lpstr>
      <vt:lpstr>Defining Your Own Functions</vt:lpstr>
      <vt:lpstr>Function Definitions</vt:lpstr>
      <vt:lpstr>Function Definitions</vt:lpstr>
      <vt:lpstr>PRACTICE!</vt:lpstr>
      <vt:lpstr>functions, input &amp; output, importing modules.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Sebastian Goodfellow</cp:lastModifiedBy>
  <cp:revision>93</cp:revision>
  <dcterms:created xsi:type="dcterms:W3CDTF">2021-11-03T00:49:37Z</dcterms:created>
  <dcterms:modified xsi:type="dcterms:W3CDTF">2025-01-13T01:30:08Z</dcterms:modified>
</cp:coreProperties>
</file>

<file path=docProps/thumbnail.jpeg>
</file>